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3"/>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21" d="100"/>
          <a:sy n="121" d="100"/>
        </p:scale>
        <p:origin x="1314" y="10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CE63DEC-2F84-4B02-AB22-ADFA5685371D}" type="datetimeFigureOut">
              <a:rPr lang="en-US" smtClean="0"/>
              <a:t>2/19/2019</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64D9A27-F4D0-4CCC-84E8-F20065BDEDB0}" type="slidenum">
              <a:rPr lang="en-US" smtClean="0"/>
              <a:t>‹#›</a:t>
            </a:fld>
            <a:endParaRPr lang="en-US"/>
          </a:p>
        </p:txBody>
      </p:sp>
    </p:spTree>
    <p:extLst>
      <p:ext uri="{BB962C8B-B14F-4D97-AF65-F5344CB8AC3E}">
        <p14:creationId xmlns:p14="http://schemas.microsoft.com/office/powerpoint/2010/main" val="22396100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God does not micro</a:t>
            </a:r>
            <a:r>
              <a:rPr lang="en-US" baseline="0" dirty="0" smtClean="0"/>
              <a:t> manage the world or everything in our lives, and yet, He can and does work through, around and in our decisions and other events to shape us and work out His plan for us and through us.  Moses was an Israelite, but the Pharaoh was having Hebrew baby boys killed in Egypt, so the infant Moses was saved by being put into a basket and hidden in the Nile River.  His basket ended up with the Pharaoh’s daughter, who adopted Moses and raised him as an Egyptian.  Moses was a prince of Egypt and would have learned everything he needed to know to later approach the Pharaoh and ask him to let the Israelites leave Egypt:  the language, how treaties are negotiated, the proper way to approach the Pharaoh, the politics, etc.  As an adult, Moses started relating to his Hebrew people and ended up killing an Egyptian who was abusing a Hebrew slave.  He hid the body and fled for his life into the Sinai Wilderness, where he lived for decades as a </a:t>
            </a:r>
            <a:r>
              <a:rPr lang="en-US" baseline="0" dirty="0" err="1" smtClean="0"/>
              <a:t>shephered</a:t>
            </a:r>
            <a:r>
              <a:rPr lang="en-US" baseline="0" dirty="0" smtClean="0"/>
              <a:t>.  There he will learn all of the skills he will need to lead the Israelites in their 40 years in the Sinai Wilderness:  sources of water, enemy areas, weather patterns, how to negotiate with tribes etc.</a:t>
            </a:r>
            <a:endParaRPr lang="en-US" dirty="0"/>
          </a:p>
        </p:txBody>
      </p:sp>
      <p:sp>
        <p:nvSpPr>
          <p:cNvPr id="4" name="Slide Number Placeholder 3"/>
          <p:cNvSpPr>
            <a:spLocks noGrp="1"/>
          </p:cNvSpPr>
          <p:nvPr>
            <p:ph type="sldNum" sz="quarter" idx="10"/>
          </p:nvPr>
        </p:nvSpPr>
        <p:spPr/>
        <p:txBody>
          <a:bodyPr/>
          <a:lstStyle/>
          <a:p>
            <a:fld id="{D64D9A27-F4D0-4CCC-84E8-F20065BDEDB0}" type="slidenum">
              <a:rPr lang="en-US" smtClean="0"/>
              <a:t>2</a:t>
            </a:fld>
            <a:endParaRPr lang="en-US"/>
          </a:p>
        </p:txBody>
      </p:sp>
    </p:spTree>
    <p:extLst>
      <p:ext uri="{BB962C8B-B14F-4D97-AF65-F5344CB8AC3E}">
        <p14:creationId xmlns:p14="http://schemas.microsoft.com/office/powerpoint/2010/main" val="15166522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God calls Moses to be His prophet and lead Israel out of Egypt, first talking to Him from a burning</a:t>
            </a:r>
            <a:r>
              <a:rPr lang="en-US" baseline="0" dirty="0" smtClean="0"/>
              <a:t> bush (a theophany).  Moses makes many excuses why he can’t go.  He can’t talk well; the people won’t believe him and he doesn’t know what God is speaking to him.  God takes away all of the excuses and empowers him with God’s presence to go.  God’s Spirit empowers him to be bold and courageous when he needs to be, even standing up to God when He wanted to destroy the Israelites.</a:t>
            </a:r>
            <a:endParaRPr lang="en-US" dirty="0"/>
          </a:p>
        </p:txBody>
      </p:sp>
      <p:sp>
        <p:nvSpPr>
          <p:cNvPr id="4" name="Slide Number Placeholder 3"/>
          <p:cNvSpPr>
            <a:spLocks noGrp="1"/>
          </p:cNvSpPr>
          <p:nvPr>
            <p:ph type="sldNum" sz="quarter" idx="10"/>
          </p:nvPr>
        </p:nvSpPr>
        <p:spPr/>
        <p:txBody>
          <a:bodyPr/>
          <a:lstStyle/>
          <a:p>
            <a:fld id="{D64D9A27-F4D0-4CCC-84E8-F20065BDEDB0}" type="slidenum">
              <a:rPr lang="en-US" smtClean="0"/>
              <a:t>3</a:t>
            </a:fld>
            <a:endParaRPr lang="en-US"/>
          </a:p>
        </p:txBody>
      </p:sp>
    </p:spTree>
    <p:extLst>
      <p:ext uri="{BB962C8B-B14F-4D97-AF65-F5344CB8AC3E}">
        <p14:creationId xmlns:p14="http://schemas.microsoft.com/office/powerpoint/2010/main" val="1955579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Although Moses does not have the title of King, he is holds</a:t>
            </a:r>
            <a:r>
              <a:rPr lang="en-US" baseline="0" dirty="0" smtClean="0"/>
              <a:t> the political office of Leader/ruler also called pastor or shepherd.  He is the head of state for this Theocracy and makes decisions about war, treaties, punishments for crime and other matters of “state.”  </a:t>
            </a:r>
            <a:endParaRPr lang="en-US" dirty="0"/>
          </a:p>
        </p:txBody>
      </p:sp>
      <p:sp>
        <p:nvSpPr>
          <p:cNvPr id="4" name="Slide Number Placeholder 3"/>
          <p:cNvSpPr>
            <a:spLocks noGrp="1"/>
          </p:cNvSpPr>
          <p:nvPr>
            <p:ph type="sldNum" sz="quarter" idx="10"/>
          </p:nvPr>
        </p:nvSpPr>
        <p:spPr/>
        <p:txBody>
          <a:bodyPr/>
          <a:lstStyle/>
          <a:p>
            <a:fld id="{D64D9A27-F4D0-4CCC-84E8-F20065BDEDB0}" type="slidenum">
              <a:rPr lang="en-US" smtClean="0"/>
              <a:t>5</a:t>
            </a:fld>
            <a:endParaRPr lang="en-US"/>
          </a:p>
        </p:txBody>
      </p:sp>
    </p:spTree>
    <p:extLst>
      <p:ext uri="{BB962C8B-B14F-4D97-AF65-F5344CB8AC3E}">
        <p14:creationId xmlns:p14="http://schemas.microsoft.com/office/powerpoint/2010/main" val="39382127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Although</a:t>
            </a:r>
            <a:r>
              <a:rPr lang="en-US" baseline="0" dirty="0" smtClean="0"/>
              <a:t> there is no a separation of church and state in the New Testament era, the New Testament still tells Christians to obey the civil authorities, whether they are Christians or not, because God works through them to keep order and protect lives and care for people.  We are told to pay taxes, pray for our governing leaders etc.  But, if a civil authority asks us to do something we know is against God’s will, then we can disobey them, but the New Testament does not say to take up arms or use violence, but to stand against the evil non-violently and try to change it peacefully.</a:t>
            </a:r>
            <a:endParaRPr lang="en-US" dirty="0"/>
          </a:p>
        </p:txBody>
      </p:sp>
      <p:sp>
        <p:nvSpPr>
          <p:cNvPr id="4" name="Slide Number Placeholder 3"/>
          <p:cNvSpPr>
            <a:spLocks noGrp="1"/>
          </p:cNvSpPr>
          <p:nvPr>
            <p:ph type="sldNum" sz="quarter" idx="10"/>
          </p:nvPr>
        </p:nvSpPr>
        <p:spPr/>
        <p:txBody>
          <a:bodyPr/>
          <a:lstStyle/>
          <a:p>
            <a:fld id="{D64D9A27-F4D0-4CCC-84E8-F20065BDEDB0}" type="slidenum">
              <a:rPr lang="en-US" smtClean="0"/>
              <a:t>6</a:t>
            </a:fld>
            <a:endParaRPr lang="en-US"/>
          </a:p>
        </p:txBody>
      </p:sp>
    </p:spTree>
    <p:extLst>
      <p:ext uri="{BB962C8B-B14F-4D97-AF65-F5344CB8AC3E}">
        <p14:creationId xmlns:p14="http://schemas.microsoft.com/office/powerpoint/2010/main" val="25383732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 prophet is a preacher</a:t>
            </a:r>
            <a:r>
              <a:rPr lang="en-US" baseline="0" dirty="0" smtClean="0"/>
              <a:t> and most of the prophet’s preaching was for meant for the people of his day, showing them their sins (like idolatry and not taking care of the widows, orphans, poor and foreigners who lived among them), and then asking them to repent.  The prophet also proclaimed the good news of God’s love and forgiveness.  Sometimes in their preaching the prophet also foretold future events, when God will fulfill all His promises by bringing a Messiah from David’s family line to forgive our sins and usher in a new era of God’s kingdom.</a:t>
            </a:r>
            <a:endParaRPr lang="en-US" dirty="0"/>
          </a:p>
        </p:txBody>
      </p:sp>
      <p:sp>
        <p:nvSpPr>
          <p:cNvPr id="4" name="Slide Number Placeholder 3"/>
          <p:cNvSpPr>
            <a:spLocks noGrp="1"/>
          </p:cNvSpPr>
          <p:nvPr>
            <p:ph type="sldNum" sz="quarter" idx="10"/>
          </p:nvPr>
        </p:nvSpPr>
        <p:spPr/>
        <p:txBody>
          <a:bodyPr/>
          <a:lstStyle/>
          <a:p>
            <a:fld id="{D64D9A27-F4D0-4CCC-84E8-F20065BDEDB0}" type="slidenum">
              <a:rPr lang="en-US" smtClean="0"/>
              <a:t>7</a:t>
            </a:fld>
            <a:endParaRPr lang="en-US"/>
          </a:p>
        </p:txBody>
      </p:sp>
    </p:spTree>
    <p:extLst>
      <p:ext uri="{BB962C8B-B14F-4D97-AF65-F5344CB8AC3E}">
        <p14:creationId xmlns:p14="http://schemas.microsoft.com/office/powerpoint/2010/main" val="8517565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Because</a:t>
            </a:r>
            <a:r>
              <a:rPr lang="en-US" baseline="0" dirty="0" smtClean="0"/>
              <a:t> Moses evidently had some type of speech impediment, God spoke to Moses, who told his brother Aaron what to say and Aaron spoke to the people.  Moses has a special relationship with God unlike any other before or since.  He speaks with Moses “face to face.”  Jesus is the final and greatest prophet of God (and more than a prophet, for He is God in the flesh).  John calls Jesus the very Word of God, the very expression of all that God is and this Word was God Himself and became a human to bring God to us.  The book of Hebrews says that God spoke to people in the past through prophets and other means, but in these final days, He has spoken His final Word to us in His Son.  If you want to know what God is like, that He is love, you look to Jesus.</a:t>
            </a:r>
            <a:endParaRPr lang="en-US" dirty="0"/>
          </a:p>
        </p:txBody>
      </p:sp>
      <p:sp>
        <p:nvSpPr>
          <p:cNvPr id="4" name="Slide Number Placeholder 3"/>
          <p:cNvSpPr>
            <a:spLocks noGrp="1"/>
          </p:cNvSpPr>
          <p:nvPr>
            <p:ph type="sldNum" sz="quarter" idx="10"/>
          </p:nvPr>
        </p:nvSpPr>
        <p:spPr/>
        <p:txBody>
          <a:bodyPr/>
          <a:lstStyle/>
          <a:p>
            <a:fld id="{D64D9A27-F4D0-4CCC-84E8-F20065BDEDB0}" type="slidenum">
              <a:rPr lang="en-US" smtClean="0"/>
              <a:t>8</a:t>
            </a:fld>
            <a:endParaRPr lang="en-US"/>
          </a:p>
        </p:txBody>
      </p:sp>
    </p:spTree>
    <p:extLst>
      <p:ext uri="{BB962C8B-B14F-4D97-AF65-F5344CB8AC3E}">
        <p14:creationId xmlns:p14="http://schemas.microsoft.com/office/powerpoint/2010/main" val="23533699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 priest, like a king in old Israel, is anointed into his office by pouring olive oil over his head.</a:t>
            </a:r>
            <a:endParaRPr lang="en-US" dirty="0"/>
          </a:p>
        </p:txBody>
      </p:sp>
      <p:sp>
        <p:nvSpPr>
          <p:cNvPr id="4" name="Slide Number Placeholder 3"/>
          <p:cNvSpPr>
            <a:spLocks noGrp="1"/>
          </p:cNvSpPr>
          <p:nvPr>
            <p:ph type="sldNum" sz="quarter" idx="10"/>
          </p:nvPr>
        </p:nvSpPr>
        <p:spPr/>
        <p:txBody>
          <a:bodyPr/>
          <a:lstStyle/>
          <a:p>
            <a:fld id="{D64D9A27-F4D0-4CCC-84E8-F20065BDEDB0}" type="slidenum">
              <a:rPr lang="en-US" smtClean="0"/>
              <a:t>9</a:t>
            </a:fld>
            <a:endParaRPr lang="en-US"/>
          </a:p>
        </p:txBody>
      </p:sp>
    </p:spTree>
    <p:extLst>
      <p:ext uri="{BB962C8B-B14F-4D97-AF65-F5344CB8AC3E}">
        <p14:creationId xmlns:p14="http://schemas.microsoft.com/office/powerpoint/2010/main" val="204682884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Jesus is the final High Priest,</a:t>
            </a:r>
            <a:r>
              <a:rPr lang="en-US" baseline="0" dirty="0" smtClean="0"/>
              <a:t> because He is the final and only mediator that we need.  We can go to God, without another priest, for Jesus is the our mediator.  He also offers the final, perfect sacrifice for sin, Himself.</a:t>
            </a:r>
            <a:endParaRPr lang="en-US" dirty="0"/>
          </a:p>
        </p:txBody>
      </p:sp>
      <p:sp>
        <p:nvSpPr>
          <p:cNvPr id="4" name="Slide Number Placeholder 3"/>
          <p:cNvSpPr>
            <a:spLocks noGrp="1"/>
          </p:cNvSpPr>
          <p:nvPr>
            <p:ph type="sldNum" sz="quarter" idx="10"/>
          </p:nvPr>
        </p:nvSpPr>
        <p:spPr/>
        <p:txBody>
          <a:bodyPr/>
          <a:lstStyle/>
          <a:p>
            <a:fld id="{D64D9A27-F4D0-4CCC-84E8-F20065BDEDB0}" type="slidenum">
              <a:rPr lang="en-US" smtClean="0"/>
              <a:t>10</a:t>
            </a:fld>
            <a:endParaRPr lang="en-US"/>
          </a:p>
        </p:txBody>
      </p:sp>
    </p:spTree>
    <p:extLst>
      <p:ext uri="{BB962C8B-B14F-4D97-AF65-F5344CB8AC3E}">
        <p14:creationId xmlns:p14="http://schemas.microsoft.com/office/powerpoint/2010/main" val="33731542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Nile was considered a god in Egypt, so it is turned to blood.  Various gods of Egypt are depicted as cattle, so one</a:t>
            </a:r>
            <a:r>
              <a:rPr lang="en-US" baseline="0" dirty="0" smtClean="0"/>
              <a:t> plague gives the cattle in Egypt a disease.  Another god is depicted as a frog, so Yahweh sends the Egyptian thousands of frogs as a plague.  The chief god in Egyptian mythology is Amon-Ra – the Sun god.  So what does Yahweh do with this so called god?  He eclipses the sun over Egypt but not the section where the Israelites are living.  And the final plague is also a judgment on the gods of Egypt, for Pharaoh and his first born son are </a:t>
            </a:r>
            <a:r>
              <a:rPr lang="en-US" baseline="0" dirty="0" err="1" smtClean="0"/>
              <a:t>considred</a:t>
            </a:r>
            <a:r>
              <a:rPr lang="en-US" baseline="0" dirty="0" smtClean="0"/>
              <a:t> gods – sons of the sun god.  So in the Passover the firstborn sons all over Egypt, including the Pharaoh’s son, are killed, but the Israelites are safe because of the blood of the Passover lamb upon their door frames.  Through the plagues Yahweh shows that He alone is God and the gods of Egypt or anywhere else are no gods at all.  Yahweh receives glory and His people are saved.</a:t>
            </a:r>
            <a:endParaRPr lang="en-US" dirty="0"/>
          </a:p>
        </p:txBody>
      </p:sp>
      <p:sp>
        <p:nvSpPr>
          <p:cNvPr id="4" name="Slide Number Placeholder 3"/>
          <p:cNvSpPr>
            <a:spLocks noGrp="1"/>
          </p:cNvSpPr>
          <p:nvPr>
            <p:ph type="sldNum" sz="quarter" idx="10"/>
          </p:nvPr>
        </p:nvSpPr>
        <p:spPr/>
        <p:txBody>
          <a:bodyPr/>
          <a:lstStyle/>
          <a:p>
            <a:fld id="{D64D9A27-F4D0-4CCC-84E8-F20065BDEDB0}" type="slidenum">
              <a:rPr lang="en-US" smtClean="0"/>
              <a:t>12</a:t>
            </a:fld>
            <a:endParaRPr lang="en-US"/>
          </a:p>
        </p:txBody>
      </p:sp>
    </p:spTree>
    <p:extLst>
      <p:ext uri="{BB962C8B-B14F-4D97-AF65-F5344CB8AC3E}">
        <p14:creationId xmlns:p14="http://schemas.microsoft.com/office/powerpoint/2010/main" val="203527961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When</a:t>
            </a:r>
            <a:r>
              <a:rPr lang="en-US" baseline="0" dirty="0" smtClean="0"/>
              <a:t> asked about how He knows Abraham, Jesus says, “Before Abraham was born, I </a:t>
            </a:r>
            <a:r>
              <a:rPr lang="en-US" baseline="0" dirty="0" err="1" smtClean="0"/>
              <a:t>I</a:t>
            </a:r>
            <a:r>
              <a:rPr lang="en-US" baseline="0" dirty="0" smtClean="0"/>
              <a:t> AM”.  It is usually translated as I am He.  But the Greek is literally:  “I, I AM”.  Jesus does the same thing when He is being arrested in the Garden of Gethsemane.  When the soldiers asked for Jesus, He said, “I, I AM” and the power of the divine name knocked the people to the ground!  Jesus is claiming to be the same God who spoke to Moses out of the burning bush and identified Himself a I AM or (the noun version of that name) Yahweh.</a:t>
            </a:r>
            <a:endParaRPr lang="en-US" dirty="0"/>
          </a:p>
        </p:txBody>
      </p:sp>
      <p:sp>
        <p:nvSpPr>
          <p:cNvPr id="4" name="Slide Number Placeholder 3"/>
          <p:cNvSpPr>
            <a:spLocks noGrp="1"/>
          </p:cNvSpPr>
          <p:nvPr>
            <p:ph type="sldNum" sz="quarter" idx="10"/>
          </p:nvPr>
        </p:nvSpPr>
        <p:spPr/>
        <p:txBody>
          <a:bodyPr/>
          <a:lstStyle/>
          <a:p>
            <a:fld id="{D64D9A27-F4D0-4CCC-84E8-F20065BDEDB0}" type="slidenum">
              <a:rPr lang="en-US" smtClean="0"/>
              <a:t>16</a:t>
            </a:fld>
            <a:endParaRPr lang="en-US"/>
          </a:p>
        </p:txBody>
      </p:sp>
    </p:spTree>
    <p:extLst>
      <p:ext uri="{BB962C8B-B14F-4D97-AF65-F5344CB8AC3E}">
        <p14:creationId xmlns:p14="http://schemas.microsoft.com/office/powerpoint/2010/main" val="365504576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El </a:t>
            </a:r>
            <a:r>
              <a:rPr lang="en-US" dirty="0" err="1" smtClean="0"/>
              <a:t>Shaddai</a:t>
            </a:r>
            <a:r>
              <a:rPr lang="en-US" dirty="0" smtClean="0"/>
              <a:t> means God of the Mountain, often</a:t>
            </a:r>
            <a:r>
              <a:rPr lang="en-US" baseline="0" dirty="0" smtClean="0"/>
              <a:t> translated “Almighty God”.  God as known for His mighty power is El </a:t>
            </a:r>
            <a:r>
              <a:rPr lang="en-US" baseline="0" dirty="0" err="1" smtClean="0"/>
              <a:t>Shaddai</a:t>
            </a:r>
            <a:r>
              <a:rPr lang="en-US" baseline="0" dirty="0" smtClean="0"/>
              <a:t>.  God as intimately known for His covenant love and grace for His people, the God who fulfills His promises, is Yahweh.  Same God, a different emphasis of characteristics.</a:t>
            </a:r>
            <a:endParaRPr lang="en-US" dirty="0"/>
          </a:p>
        </p:txBody>
      </p:sp>
      <p:sp>
        <p:nvSpPr>
          <p:cNvPr id="4" name="Slide Number Placeholder 3"/>
          <p:cNvSpPr>
            <a:spLocks noGrp="1"/>
          </p:cNvSpPr>
          <p:nvPr>
            <p:ph type="sldNum" sz="quarter" idx="10"/>
          </p:nvPr>
        </p:nvSpPr>
        <p:spPr/>
        <p:txBody>
          <a:bodyPr/>
          <a:lstStyle/>
          <a:p>
            <a:fld id="{D64D9A27-F4D0-4CCC-84E8-F20065BDEDB0}" type="slidenum">
              <a:rPr lang="en-US" smtClean="0"/>
              <a:t>17</a:t>
            </a:fld>
            <a:endParaRPr lang="en-US"/>
          </a:p>
        </p:txBody>
      </p:sp>
    </p:spTree>
    <p:extLst>
      <p:ext uri="{BB962C8B-B14F-4D97-AF65-F5344CB8AC3E}">
        <p14:creationId xmlns:p14="http://schemas.microsoft.com/office/powerpoint/2010/main" val="10134289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smtClean="0"/>
              <a:t>Click to edit Master title style</a:t>
            </a:r>
            <a:endParaRPr lang="en-US"/>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F32D972-BF93-419C-814F-1385B71EF106}" type="datetimeFigureOut">
              <a:rPr lang="en-US" smtClean="0"/>
              <a:pPr/>
              <a:t>2/19/2019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A072225-A8B9-45A1-BD85-A5A949B2CD20}" type="slidenum">
              <a:rPr lang="en-US" smtClean="0"/>
              <a:pPr/>
              <a:t>‹#›</a:t>
            </a:fld>
            <a:endParaRPr lang="en-US"/>
          </a:p>
        </p:txBody>
      </p:sp>
    </p:spTree>
    <p:extLst>
      <p:ext uri="{BB962C8B-B14F-4D97-AF65-F5344CB8AC3E}">
        <p14:creationId xmlns:p14="http://schemas.microsoft.com/office/powerpoint/2010/main" val="26460605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F32D972-BF93-419C-814F-1385B71EF106}" type="datetimeFigureOut">
              <a:rPr lang="en-US" smtClean="0"/>
              <a:pPr/>
              <a:t>2/19/2019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A072225-A8B9-45A1-BD85-A5A949B2CD20}" type="slidenum">
              <a:rPr lang="en-US" smtClean="0"/>
              <a:pPr/>
              <a:t>‹#›</a:t>
            </a:fld>
            <a:endParaRPr lang="en-US"/>
          </a:p>
        </p:txBody>
      </p:sp>
    </p:spTree>
    <p:extLst>
      <p:ext uri="{BB962C8B-B14F-4D97-AF65-F5344CB8AC3E}">
        <p14:creationId xmlns:p14="http://schemas.microsoft.com/office/powerpoint/2010/main" val="13867007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smtClean="0"/>
              <a:t>Click to edit Master title style</a:t>
            </a:r>
            <a:endParaRPr lang="en-US"/>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F32D972-BF93-419C-814F-1385B71EF106}" type="datetimeFigureOut">
              <a:rPr lang="en-US" smtClean="0"/>
              <a:pPr/>
              <a:t>2/19/2019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A072225-A8B9-45A1-BD85-A5A949B2CD20}" type="slidenum">
              <a:rPr lang="en-US" smtClean="0"/>
              <a:pPr/>
              <a:t>‹#›</a:t>
            </a:fld>
            <a:endParaRPr lang="en-US"/>
          </a:p>
        </p:txBody>
      </p:sp>
    </p:spTree>
    <p:extLst>
      <p:ext uri="{BB962C8B-B14F-4D97-AF65-F5344CB8AC3E}">
        <p14:creationId xmlns:p14="http://schemas.microsoft.com/office/powerpoint/2010/main" val="42361878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F32D972-BF93-419C-814F-1385B71EF106}" type="datetimeFigureOut">
              <a:rPr lang="en-US" smtClean="0"/>
              <a:pPr/>
              <a:t>2/19/2019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A072225-A8B9-45A1-BD85-A5A949B2CD20}" type="slidenum">
              <a:rPr lang="en-US" smtClean="0"/>
              <a:pPr/>
              <a:t>‹#›</a:t>
            </a:fld>
            <a:endParaRPr lang="en-US"/>
          </a:p>
        </p:txBody>
      </p:sp>
    </p:spTree>
    <p:extLst>
      <p:ext uri="{BB962C8B-B14F-4D97-AF65-F5344CB8AC3E}">
        <p14:creationId xmlns:p14="http://schemas.microsoft.com/office/powerpoint/2010/main" val="37118923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F32D972-BF93-419C-814F-1385B71EF106}" type="datetimeFigureOut">
              <a:rPr lang="en-US" smtClean="0"/>
              <a:pPr/>
              <a:t>2/19/2019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A072225-A8B9-45A1-BD85-A5A949B2CD20}" type="slidenum">
              <a:rPr lang="en-US" smtClean="0"/>
              <a:pPr/>
              <a:t>‹#›</a:t>
            </a:fld>
            <a:endParaRPr lang="en-US"/>
          </a:p>
        </p:txBody>
      </p:sp>
    </p:spTree>
    <p:extLst>
      <p:ext uri="{BB962C8B-B14F-4D97-AF65-F5344CB8AC3E}">
        <p14:creationId xmlns:p14="http://schemas.microsoft.com/office/powerpoint/2010/main" val="42790156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F32D972-BF93-419C-814F-1385B71EF106}" type="datetimeFigureOut">
              <a:rPr lang="en-US" smtClean="0"/>
              <a:pPr/>
              <a:t>2/19/2019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A072225-A8B9-45A1-BD85-A5A949B2CD20}" type="slidenum">
              <a:rPr lang="en-US" smtClean="0"/>
              <a:pPr/>
              <a:t>‹#›</a:t>
            </a:fld>
            <a:endParaRPr lang="en-US"/>
          </a:p>
        </p:txBody>
      </p:sp>
    </p:spTree>
    <p:extLst>
      <p:ext uri="{BB962C8B-B14F-4D97-AF65-F5344CB8AC3E}">
        <p14:creationId xmlns:p14="http://schemas.microsoft.com/office/powerpoint/2010/main" val="37116466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F32D972-BF93-419C-814F-1385B71EF106}" type="datetimeFigureOut">
              <a:rPr lang="en-US" smtClean="0"/>
              <a:pPr/>
              <a:t>2/19/2019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A072225-A8B9-45A1-BD85-A5A949B2CD20}" type="slidenum">
              <a:rPr lang="en-US" smtClean="0"/>
              <a:pPr/>
              <a:t>‹#›</a:t>
            </a:fld>
            <a:endParaRPr lang="en-US"/>
          </a:p>
        </p:txBody>
      </p:sp>
    </p:spTree>
    <p:extLst>
      <p:ext uri="{BB962C8B-B14F-4D97-AF65-F5344CB8AC3E}">
        <p14:creationId xmlns:p14="http://schemas.microsoft.com/office/powerpoint/2010/main" val="19003089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smtClean="0"/>
              <a:t>Click to edit Master title style</a:t>
            </a:r>
            <a:endParaRPr lang="en-US"/>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F32D972-BF93-419C-814F-1385B71EF106}" type="datetimeFigureOut">
              <a:rPr lang="en-US" smtClean="0"/>
              <a:pPr/>
              <a:t>2/19/2019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A072225-A8B9-45A1-BD85-A5A949B2CD20}" type="slidenum">
              <a:rPr lang="en-US" smtClean="0"/>
              <a:pPr/>
              <a:t>‹#›</a:t>
            </a:fld>
            <a:endParaRPr lang="en-US"/>
          </a:p>
        </p:txBody>
      </p:sp>
    </p:spTree>
    <p:extLst>
      <p:ext uri="{BB962C8B-B14F-4D97-AF65-F5344CB8AC3E}">
        <p14:creationId xmlns:p14="http://schemas.microsoft.com/office/powerpoint/2010/main" val="15359234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smtClean="0"/>
              <a:t>Click to edit Master title style</a:t>
            </a:r>
            <a:endParaRPr lang="en-US"/>
          </a:p>
        </p:txBody>
      </p:sp>
      <p:sp>
        <p:nvSpPr>
          <p:cNvPr id="3" name="Picture Placeholder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F32D972-BF93-419C-814F-1385B71EF106}" type="datetimeFigureOut">
              <a:rPr lang="en-US" smtClean="0"/>
              <a:pPr/>
              <a:t>2/19/2019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A072225-A8B9-45A1-BD85-A5A949B2CD20}" type="slidenum">
              <a:rPr lang="en-US" smtClean="0"/>
              <a:pPr/>
              <a:t>‹#›</a:t>
            </a:fld>
            <a:endParaRPr lang="en-US"/>
          </a:p>
        </p:txBody>
      </p:sp>
    </p:spTree>
    <p:extLst>
      <p:ext uri="{BB962C8B-B14F-4D97-AF65-F5344CB8AC3E}">
        <p14:creationId xmlns:p14="http://schemas.microsoft.com/office/powerpoint/2010/main" val="20611374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F32D972-BF93-419C-814F-1385B71EF106}" type="datetimeFigureOut">
              <a:rPr lang="en-US" smtClean="0"/>
              <a:pPr/>
              <a:t>2/19/2019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A072225-A8B9-45A1-BD85-A5A949B2CD20}" type="slidenum">
              <a:rPr lang="en-US" smtClean="0"/>
              <a:pPr/>
              <a:t>‹#›</a:t>
            </a:fld>
            <a:endParaRPr lang="en-US"/>
          </a:p>
        </p:txBody>
      </p:sp>
    </p:spTree>
    <p:extLst>
      <p:ext uri="{BB962C8B-B14F-4D97-AF65-F5344CB8AC3E}">
        <p14:creationId xmlns:p14="http://schemas.microsoft.com/office/powerpoint/2010/main" val="4077115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F32D972-BF93-419C-814F-1385B71EF106}" type="datetimeFigureOut">
              <a:rPr lang="en-US" smtClean="0"/>
              <a:pPr/>
              <a:t>2/19/2019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A072225-A8B9-45A1-BD85-A5A949B2CD20}" type="slidenum">
              <a:rPr lang="en-US" smtClean="0"/>
              <a:pPr/>
              <a:t>‹#›</a:t>
            </a:fld>
            <a:endParaRPr lang="en-US"/>
          </a:p>
        </p:txBody>
      </p:sp>
    </p:spTree>
    <p:extLst>
      <p:ext uri="{BB962C8B-B14F-4D97-AF65-F5344CB8AC3E}">
        <p14:creationId xmlns:p14="http://schemas.microsoft.com/office/powerpoint/2010/main" val="41838352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3F32D972-BF93-419C-814F-1385B71EF106}" type="datetimeFigureOut">
              <a:rPr lang="en-US" smtClean="0"/>
              <a:pPr/>
              <a:t>2/19/2019</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5A072225-A8B9-45A1-BD85-A5A949B2CD20}" type="slidenum">
              <a:rPr lang="en-US" smtClean="0"/>
              <a:pPr/>
              <a:t>‹#›</a:t>
            </a:fld>
            <a:endParaRPr lang="en-US"/>
          </a:p>
        </p:txBody>
      </p:sp>
    </p:spTree>
    <p:extLst>
      <p:ext uri="{BB962C8B-B14F-4D97-AF65-F5344CB8AC3E}">
        <p14:creationId xmlns:p14="http://schemas.microsoft.com/office/powerpoint/2010/main" val="79553844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Details of the Exodus</a:t>
            </a:r>
            <a:endParaRPr lang="en-US" dirty="0"/>
          </a:p>
        </p:txBody>
      </p:sp>
      <p:sp>
        <p:nvSpPr>
          <p:cNvPr id="3" name="Subtitle 2"/>
          <p:cNvSpPr>
            <a:spLocks noGrp="1"/>
          </p:cNvSpPr>
          <p:nvPr>
            <p:ph type="subTitle" idx="1"/>
          </p:nvPr>
        </p:nvSpPr>
        <p:spPr/>
        <p:txBody>
          <a:bodyPr/>
          <a:lstStyle/>
          <a:p>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8229600" cy="5821363"/>
          </a:xfrm>
        </p:spPr>
        <p:txBody>
          <a:bodyPr/>
          <a:lstStyle/>
          <a:p>
            <a:r>
              <a:rPr lang="en-US" dirty="0" smtClean="0"/>
              <a:t>MOSES – God arranged his life in such a way as to prepare him for his later ministry among the Israelites.</a:t>
            </a:r>
          </a:p>
          <a:p>
            <a:r>
              <a:rPr lang="en-US" dirty="0" smtClean="0"/>
              <a:t>Moses was saved, adopted, raised as grandson of the Pharaoh – learned languages, treaties, how to approach the Pharaoh etc.</a:t>
            </a:r>
          </a:p>
          <a:p>
            <a:r>
              <a:rPr lang="en-US" dirty="0" smtClean="0"/>
              <a:t>After killing an Egyptian, he flees to the Sinai Wilderness and for decades lives as a shepherd there – learning how to survive in the Sinai, where the oases are, how to travel there, weather patterns, threats, etc.</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5668963"/>
          </a:xfrm>
        </p:spPr>
        <p:txBody>
          <a:bodyPr>
            <a:normAutofit/>
          </a:bodyPr>
          <a:lstStyle/>
          <a:p>
            <a:r>
              <a:rPr lang="en-US" dirty="0" smtClean="0"/>
              <a:t>Moses call:  to lead Israel out of Egypt; Moses was 80 years old.  God has prepared him for this task.  Moses makes excuses, God takes them away and empowers Moses to go &amp; lead</a:t>
            </a:r>
          </a:p>
          <a:p>
            <a:r>
              <a:rPr lang="en-US" dirty="0" smtClean="0"/>
              <a:t>We have many experiences in our lives and often see no pattern in them, but we can have confidence that God knows what He is doing with us – He is preparing us for His purposes.</a:t>
            </a:r>
          </a:p>
          <a:p>
            <a:r>
              <a:rPr lang="en-US" dirty="0" smtClean="0"/>
              <a:t>Moses described as very humble &amp; shy, but he also stands up to the Pharaoh, to the Israelites and to Yahweh!  God’s Spirit enables him to be bold and courageous.</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8229600" cy="5821363"/>
          </a:xfrm>
        </p:spPr>
        <p:txBody>
          <a:bodyPr/>
          <a:lstStyle/>
          <a:p>
            <a:r>
              <a:rPr lang="en-US" dirty="0" smtClean="0"/>
              <a:t>God does not intend sin (like Moses killing the Egyptian) but He will use our sins &amp; mistakes for our &amp; others’ greatest good.  God plans what will happen next, in spite of our sin.</a:t>
            </a:r>
          </a:p>
          <a:p>
            <a:r>
              <a:rPr lang="en-US" dirty="0" smtClean="0"/>
              <a:t>Moses is not perfect – he displeased God by making an arrogant show in striking a rock to bring water out of it, rather than obeying God’s command to simply speak to the rock.  Moses is forgiven, but the consequence of his disobedience = he will not enter Canaan.</a:t>
            </a:r>
          </a:p>
          <a:p>
            <a:r>
              <a:rPr lang="en-US" dirty="0" smtClean="0"/>
              <a:t>Moses is just a human servant/agent of God.</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3 Roles or Offices in Israel</a:t>
            </a:r>
            <a:endParaRPr lang="en-US" dirty="0"/>
          </a:p>
        </p:txBody>
      </p:sp>
      <p:sp>
        <p:nvSpPr>
          <p:cNvPr id="3" name="Content Placeholder 2"/>
          <p:cNvSpPr>
            <a:spLocks noGrp="1"/>
          </p:cNvSpPr>
          <p:nvPr>
            <p:ph idx="1"/>
          </p:nvPr>
        </p:nvSpPr>
        <p:spPr/>
        <p:txBody>
          <a:bodyPr>
            <a:normAutofit/>
          </a:bodyPr>
          <a:lstStyle/>
          <a:p>
            <a:r>
              <a:rPr lang="en-US" dirty="0" smtClean="0"/>
              <a:t>Moses’ functions in 3 roles or offices that later in Israel’s history will be divided into three groups:  Prophet, Priest &amp; King</a:t>
            </a:r>
          </a:p>
          <a:p>
            <a:r>
              <a:rPr lang="en-US" u="sng" dirty="0" smtClean="0"/>
              <a:t>King</a:t>
            </a:r>
            <a:r>
              <a:rPr lang="en-US" dirty="0" smtClean="0"/>
              <a:t> – not really “king” until the united &amp; divided monarchies; </a:t>
            </a:r>
            <a:r>
              <a:rPr lang="en-US" u="sng" dirty="0" smtClean="0"/>
              <a:t>judge, leader, ruler, pastor/shepherd</a:t>
            </a:r>
            <a:r>
              <a:rPr lang="en-US" dirty="0" smtClean="0"/>
              <a:t>.  A Political Office – supervising the people, providing, protection, welfare, deciding disputes etc.</a:t>
            </a:r>
          </a:p>
          <a:p>
            <a:pPr>
              <a:buNone/>
            </a:pPr>
            <a:endParaRPr lang="en-US" u="sng"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229600" cy="5745163"/>
          </a:xfrm>
        </p:spPr>
        <p:txBody>
          <a:bodyPr>
            <a:normAutofit/>
          </a:bodyPr>
          <a:lstStyle/>
          <a:p>
            <a:r>
              <a:rPr lang="en-US" dirty="0" smtClean="0"/>
              <a:t>Moses orders military actions, judges disputes, sets up lower levels of govt.</a:t>
            </a:r>
          </a:p>
          <a:p>
            <a:r>
              <a:rPr lang="en-US" dirty="0" smtClean="0"/>
              <a:t>Following his father-in-law Jethro’s advice, he set up Elders to judge over 10’s, 50’s &amp; 100’s of people.  Elders were extensions of Moses’ authority.  Moses is also the Lawgiver.</a:t>
            </a:r>
          </a:p>
          <a:p>
            <a:r>
              <a:rPr lang="en-US" dirty="0" smtClean="0"/>
              <a:t>God upholds Moses’ authority – you rebel against him, you rebel against God.</a:t>
            </a:r>
          </a:p>
          <a:p>
            <a:r>
              <a:rPr lang="en-US" dirty="0" smtClean="0"/>
              <a:t>Civil authority is ordained by God; the rules of the duly constituted human govt. are to be obeyed.  But be careful of mixing church &amp; state today.</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5668963"/>
          </a:xfrm>
        </p:spPr>
        <p:txBody>
          <a:bodyPr>
            <a:normAutofit/>
          </a:bodyPr>
          <a:lstStyle/>
          <a:p>
            <a:r>
              <a:rPr lang="en-US" dirty="0" smtClean="0"/>
              <a:t>Moses as leader, shepherd, caretaker of Israel is a type of Christ, who is “the Good Shepherd who lays down His life for the sheep.”</a:t>
            </a:r>
          </a:p>
          <a:p>
            <a:r>
              <a:rPr lang="en-US" u="sng" dirty="0" smtClean="0"/>
              <a:t>Prophet</a:t>
            </a:r>
            <a:r>
              <a:rPr lang="en-US" dirty="0" smtClean="0"/>
              <a:t>:  More than just one who predicts the future.  He is a preacher of God’s Word – one who hears and/or “sees” a revelation from God and then proclaims it to the people.  Primary job = </a:t>
            </a:r>
            <a:r>
              <a:rPr lang="en-US" u="sng" dirty="0" err="1" smtClean="0"/>
              <a:t>Forthtelling</a:t>
            </a:r>
            <a:r>
              <a:rPr lang="en-US" dirty="0" smtClean="0"/>
              <a:t>, which at times includes </a:t>
            </a:r>
            <a:r>
              <a:rPr lang="en-US" u="sng" dirty="0" smtClean="0"/>
              <a:t>Foretelling</a:t>
            </a:r>
            <a:r>
              <a:rPr lang="en-US" dirty="0" smtClean="0"/>
              <a:t>.  One who speak for God.</a:t>
            </a:r>
          </a:p>
          <a:p>
            <a:r>
              <a:rPr lang="en-US" dirty="0" smtClean="0"/>
              <a:t>Biblical prophecy can be about past, present or future.  They see what God decrees in heaven and then proclaim it on earth - heralds</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229600" cy="5745163"/>
          </a:xfrm>
        </p:spPr>
        <p:txBody>
          <a:bodyPr>
            <a:normAutofit/>
          </a:bodyPr>
          <a:lstStyle/>
          <a:p>
            <a:r>
              <a:rPr lang="en-US" dirty="0" smtClean="0"/>
              <a:t>Moses is the greatest prophet in the OT – he will be God’s messenger to Pharaoh &amp; Israel.  God speaks to Moses, Moses speaks to Aaron, and Aaron speaks for Moses to the people.</a:t>
            </a:r>
          </a:p>
          <a:p>
            <a:r>
              <a:rPr lang="en-US" dirty="0" smtClean="0"/>
              <a:t>Other prophets are spoken to by visions, dreams, etc. but God speaks with Moses “face to face.”  He has a special relationship with God.  He sees more of God’s presence than anyone else.</a:t>
            </a:r>
          </a:p>
          <a:p>
            <a:r>
              <a:rPr lang="en-US" dirty="0" smtClean="0"/>
              <a:t>As a prophet, Moses is a type of Jesus, who is God’s ultimate Word, Revelation, Message of God (See John 1 and Hebrews 1)</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52400"/>
            <a:ext cx="8229600" cy="5973763"/>
          </a:xfrm>
        </p:spPr>
        <p:txBody>
          <a:bodyPr>
            <a:normAutofit/>
          </a:bodyPr>
          <a:lstStyle/>
          <a:p>
            <a:r>
              <a:rPr lang="en-US" u="sng" dirty="0" smtClean="0"/>
              <a:t>Priest</a:t>
            </a:r>
            <a:r>
              <a:rPr lang="en-US" dirty="0" smtClean="0"/>
              <a:t>:  A mediator between God and people.  A priest worked for both God and the people, representing the people to God and God to the people.</a:t>
            </a:r>
          </a:p>
          <a:p>
            <a:r>
              <a:rPr lang="en-US" dirty="0" smtClean="0"/>
              <a:t>Aaron is set up as 1</a:t>
            </a:r>
            <a:r>
              <a:rPr lang="en-US" baseline="30000" dirty="0" smtClean="0"/>
              <a:t>st</a:t>
            </a:r>
            <a:r>
              <a:rPr lang="en-US" dirty="0" smtClean="0"/>
              <a:t> High Priest</a:t>
            </a:r>
          </a:p>
          <a:p>
            <a:r>
              <a:rPr lang="en-US" dirty="0" smtClean="0"/>
              <a:t>The priest is authorized to pronounce God’s blessings &amp; curses, to pray for the people</a:t>
            </a:r>
          </a:p>
          <a:p>
            <a:r>
              <a:rPr lang="en-US" dirty="0" smtClean="0"/>
              <a:t>A special ceremony – ordination- takes place to put the priest into office so the people recognize his role &amp; authority to serve them.</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229600" cy="5745163"/>
          </a:xfrm>
        </p:spPr>
        <p:txBody>
          <a:bodyPr>
            <a:normAutofit/>
          </a:bodyPr>
          <a:lstStyle/>
          <a:p>
            <a:r>
              <a:rPr lang="en-US" dirty="0" smtClean="0"/>
              <a:t>The priest makes the altar work.</a:t>
            </a:r>
          </a:p>
          <a:p>
            <a:r>
              <a:rPr lang="en-US" dirty="0" smtClean="0"/>
              <a:t>The altar is like a radio, a communication device between God and the people.</a:t>
            </a:r>
          </a:p>
          <a:p>
            <a:r>
              <a:rPr lang="en-US" dirty="0" smtClean="0"/>
              <a:t>Moses as priest represents the people to God, as he intercedes for them, and God to the people, as he teaches them.</a:t>
            </a:r>
          </a:p>
          <a:p>
            <a:r>
              <a:rPr lang="en-US" dirty="0" smtClean="0"/>
              <a:t>Moses serves cultic functions, i.e. ordains Aaron as High Priest, presides over the Covenant Ratification Ceremony etc.</a:t>
            </a:r>
          </a:p>
          <a:p>
            <a:r>
              <a:rPr lang="en-US" dirty="0" smtClean="0"/>
              <a:t>As priest, Moses is a type of Christ, the final mediator between God and us, offering the final sacrifice for sin – Himself.</a:t>
            </a:r>
          </a:p>
          <a:p>
            <a:r>
              <a:rPr lang="en-US" dirty="0" smtClean="0"/>
              <a:t>Jesus fulfills all 3 roles perfectly.</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lstStyle/>
          <a:p>
            <a:r>
              <a:rPr lang="en-US" dirty="0" smtClean="0"/>
              <a:t>Miracles</a:t>
            </a:r>
            <a:endParaRPr lang="en-US" dirty="0"/>
          </a:p>
        </p:txBody>
      </p:sp>
      <p:sp>
        <p:nvSpPr>
          <p:cNvPr id="3" name="Content Placeholder 2"/>
          <p:cNvSpPr>
            <a:spLocks noGrp="1"/>
          </p:cNvSpPr>
          <p:nvPr>
            <p:ph idx="1"/>
          </p:nvPr>
        </p:nvSpPr>
        <p:spPr>
          <a:xfrm>
            <a:off x="457200" y="1143000"/>
            <a:ext cx="8229600" cy="4983163"/>
          </a:xfrm>
        </p:spPr>
        <p:txBody>
          <a:bodyPr>
            <a:normAutofit/>
          </a:bodyPr>
          <a:lstStyle/>
          <a:p>
            <a:r>
              <a:rPr lang="en-US" dirty="0" smtClean="0"/>
              <a:t>Modern people don’t like miracles, it seems like “magic” &amp; “superstition”</a:t>
            </a:r>
          </a:p>
          <a:p>
            <a:r>
              <a:rPr lang="en-US" dirty="0" smtClean="0"/>
              <a:t>They try to explain supernatural events recorded in Scripture “naturally”</a:t>
            </a:r>
          </a:p>
          <a:p>
            <a:r>
              <a:rPr lang="en-US" dirty="0" smtClean="0"/>
              <a:t>Even if God uses natural phenomena in a controlled way, it is still a miracle</a:t>
            </a:r>
          </a:p>
          <a:p>
            <a:r>
              <a:rPr lang="en-US" dirty="0" smtClean="0"/>
              <a:t>In the 10 plagues, God may have used a natural sequence, but in an enhanced way to achieve His purposes; the plagues were spread over 6 months of time</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5668963"/>
          </a:xfrm>
        </p:spPr>
        <p:txBody>
          <a:bodyPr/>
          <a:lstStyle/>
          <a:p>
            <a:r>
              <a:rPr lang="en-US" dirty="0" smtClean="0"/>
              <a:t>The 10 plagues are a contest b/w supernatural powers, between Yahweh, the God of Israel, and the “gods” of Egypt</a:t>
            </a:r>
          </a:p>
          <a:p>
            <a:r>
              <a:rPr lang="en-US" dirty="0" smtClean="0"/>
              <a:t>All of the plagues seem to represent various gods of Egypt, the Nile turned to blood, Cow disease = </a:t>
            </a:r>
            <a:r>
              <a:rPr lang="en-US" dirty="0" err="1" smtClean="0"/>
              <a:t>Hathor</a:t>
            </a:r>
            <a:r>
              <a:rPr lang="en-US" dirty="0" smtClean="0"/>
              <a:t> &amp; </a:t>
            </a:r>
            <a:r>
              <a:rPr lang="en-US" dirty="0" err="1" smtClean="0"/>
              <a:t>Apis</a:t>
            </a:r>
            <a:r>
              <a:rPr lang="en-US" dirty="0" smtClean="0"/>
              <a:t>, </a:t>
            </a:r>
            <a:r>
              <a:rPr lang="en-US" dirty="0" err="1" smtClean="0"/>
              <a:t>Hept</a:t>
            </a:r>
            <a:r>
              <a:rPr lang="en-US" dirty="0" smtClean="0"/>
              <a:t> – god of healing looked like a frog; sun god </a:t>
            </a:r>
            <a:r>
              <a:rPr lang="en-US" dirty="0" err="1" smtClean="0"/>
              <a:t>Amon</a:t>
            </a:r>
            <a:r>
              <a:rPr lang="en-US" dirty="0" smtClean="0"/>
              <a:t> Ra is blacked out in an eclipse, Pharaoh’s son considered a god – dies, etc.</a:t>
            </a:r>
          </a:p>
          <a:p>
            <a:r>
              <a:rPr lang="en-US" dirty="0" smtClean="0"/>
              <a:t>Yahweh gains great glory for Himself while defeating the gods of Egypt.</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8229600" cy="5821363"/>
          </a:xfrm>
        </p:spPr>
        <p:txBody>
          <a:bodyPr>
            <a:normAutofit/>
          </a:bodyPr>
          <a:lstStyle/>
          <a:p>
            <a:r>
              <a:rPr lang="en-US" u="sng" dirty="0" smtClean="0"/>
              <a:t>Crossing the Sea</a:t>
            </a:r>
            <a:r>
              <a:rPr lang="en-US" dirty="0" smtClean="0"/>
              <a:t> – the Hebrew reads, “the Sea of Reeds” – the Greek translation changes it to “Red Sea”</a:t>
            </a:r>
          </a:p>
          <a:p>
            <a:r>
              <a:rPr lang="en-US" dirty="0" smtClean="0"/>
              <a:t>The Israelites probably crossed either the Gulf of Suez or some lake along the way – possibly some body of water north of the gulf.</a:t>
            </a:r>
          </a:p>
          <a:p>
            <a:r>
              <a:rPr lang="en-US" dirty="0" smtClean="0"/>
              <a:t>Location of Mt. Sinai debated; traditional view = down South where St. Catherine Monastery has been for centuries.</a:t>
            </a:r>
          </a:p>
          <a:p>
            <a:r>
              <a:rPr lang="en-US" dirty="0" smtClean="0"/>
              <a:t>The crossing of the Sea is a “miraculous account” – God uses a strong East wind to make the water stand up like a wall, and dries up the lake bed.</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229600" cy="5745163"/>
          </a:xfrm>
        </p:spPr>
        <p:txBody>
          <a:bodyPr>
            <a:normAutofit/>
          </a:bodyPr>
          <a:lstStyle/>
          <a:p>
            <a:r>
              <a:rPr lang="en-US" dirty="0" smtClean="0"/>
              <a:t>When the Egyptians try to cross after the Israelites their wheels break, perhaps the “reeds” get caught up in the axles and tighten up and bog down the chariots, which breaks the axles.</a:t>
            </a:r>
          </a:p>
          <a:p>
            <a:r>
              <a:rPr lang="en-US" dirty="0" smtClean="0"/>
              <a:t>The water covered Pharaoh’s army &amp; they drowned.</a:t>
            </a:r>
          </a:p>
          <a:p>
            <a:r>
              <a:rPr lang="en-US" dirty="0" smtClean="0"/>
              <a:t>God gives “Manna” in the desert to His people.  It is a miraculous bread from heaven.  Manna literally means, “What’s this?”  They were to gather only enough per day, if more, it spoiled.  A double portion was taken on Friday</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Divine Name</a:t>
            </a:r>
            <a:endParaRPr lang="en-US" dirty="0"/>
          </a:p>
        </p:txBody>
      </p:sp>
      <p:sp>
        <p:nvSpPr>
          <p:cNvPr id="3" name="Content Placeholder 2"/>
          <p:cNvSpPr>
            <a:spLocks noGrp="1"/>
          </p:cNvSpPr>
          <p:nvPr>
            <p:ph idx="1"/>
          </p:nvPr>
        </p:nvSpPr>
        <p:spPr/>
        <p:txBody>
          <a:bodyPr>
            <a:normAutofit/>
          </a:bodyPr>
          <a:lstStyle/>
          <a:p>
            <a:r>
              <a:rPr lang="en-US" dirty="0" smtClean="0"/>
              <a:t>The God of the Israelites had a name:  YAHWEH</a:t>
            </a:r>
          </a:p>
          <a:p>
            <a:r>
              <a:rPr lang="en-US" dirty="0" smtClean="0"/>
              <a:t>English translation is often “LORD”</a:t>
            </a:r>
          </a:p>
          <a:p>
            <a:r>
              <a:rPr lang="en-US" dirty="0" smtClean="0"/>
              <a:t>Hebrews quit saying Yahweh out load when they read and substituted “</a:t>
            </a:r>
            <a:r>
              <a:rPr lang="en-US" dirty="0" err="1" smtClean="0"/>
              <a:t>Adonai</a:t>
            </a:r>
            <a:r>
              <a:rPr lang="en-US" dirty="0" smtClean="0"/>
              <a:t>” = Lord.</a:t>
            </a:r>
          </a:p>
          <a:p>
            <a:r>
              <a:rPr lang="en-US" dirty="0" smtClean="0"/>
              <a:t>Related to the Hebrew verb “To be” – “I Am”</a:t>
            </a:r>
          </a:p>
          <a:p>
            <a:r>
              <a:rPr lang="en-US" dirty="0" smtClean="0"/>
              <a:t>To remember to say “</a:t>
            </a:r>
            <a:r>
              <a:rPr lang="en-US" dirty="0" err="1" smtClean="0"/>
              <a:t>Adonai</a:t>
            </a:r>
            <a:r>
              <a:rPr lang="en-US" dirty="0" smtClean="0"/>
              <a:t>” instead of “Yahweh” they put the vowels of </a:t>
            </a:r>
            <a:r>
              <a:rPr lang="en-US" dirty="0" err="1" smtClean="0"/>
              <a:t>Adonai</a:t>
            </a:r>
            <a:r>
              <a:rPr lang="en-US" dirty="0" smtClean="0"/>
              <a:t> on the consonants of Yahweh.</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8229600" cy="5821363"/>
          </a:xfrm>
        </p:spPr>
        <p:txBody>
          <a:bodyPr>
            <a:normAutofit/>
          </a:bodyPr>
          <a:lstStyle/>
          <a:p>
            <a:r>
              <a:rPr lang="en-US" dirty="0" smtClean="0"/>
              <a:t>The Hebrews never pronounced the consonants of Yahweh with the vowels of </a:t>
            </a:r>
            <a:r>
              <a:rPr lang="en-US" dirty="0" err="1" smtClean="0"/>
              <a:t>Adonai</a:t>
            </a:r>
            <a:r>
              <a:rPr lang="en-US" dirty="0" smtClean="0"/>
              <a:t> as a new word “Jehovah” – this is a mispronunciation of God’s name by later English translators.</a:t>
            </a:r>
          </a:p>
          <a:p>
            <a:r>
              <a:rPr lang="en-US" dirty="0" smtClean="0"/>
              <a:t>Exodus 3 – God reveals Himself to Moses as “I Am Who I Am” or “I will be who I will be”</a:t>
            </a:r>
          </a:p>
          <a:p>
            <a:r>
              <a:rPr lang="en-US" dirty="0" smtClean="0"/>
              <a:t>Jesus often plays upon the divine name when speaking about Himself (see John 8 &amp; 18).  Jesus is claiming to be the same God, Yahweh, who spoke to Moses in the burning bush!</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8229600" cy="5821363"/>
          </a:xfrm>
        </p:spPr>
        <p:txBody>
          <a:bodyPr>
            <a:normAutofit/>
          </a:bodyPr>
          <a:lstStyle/>
          <a:p>
            <a:r>
              <a:rPr lang="en-US" dirty="0" smtClean="0"/>
              <a:t>In Exodus 6 Yahweh says that in Abraham’s day he was known as “El </a:t>
            </a:r>
            <a:r>
              <a:rPr lang="en-US" dirty="0" err="1" smtClean="0"/>
              <a:t>Shaddai</a:t>
            </a:r>
            <a:r>
              <a:rPr lang="en-US" dirty="0" smtClean="0"/>
              <a:t>” but now He wants to be known as “Yahweh.”  </a:t>
            </a:r>
          </a:p>
          <a:p>
            <a:pPr lvl="1"/>
            <a:r>
              <a:rPr lang="en-US" dirty="0" smtClean="0"/>
              <a:t>The name Yahweh was known &amp; used by the patriarchs, </a:t>
            </a:r>
          </a:p>
          <a:p>
            <a:pPr lvl="1"/>
            <a:r>
              <a:rPr lang="en-US" dirty="0" smtClean="0"/>
              <a:t>but God is now adding a further meaning or revelation to His name “Yahweh” to Moses and the Israelites – </a:t>
            </a:r>
          </a:p>
          <a:p>
            <a:pPr lvl="2"/>
            <a:r>
              <a:rPr lang="en-US" dirty="0" smtClean="0"/>
              <a:t>like an opening flower the same God is revealing more of Himself and is attaching this revelation to the name “Yahweh”</a:t>
            </a:r>
          </a:p>
          <a:p>
            <a:pPr lvl="1"/>
            <a:r>
              <a:rPr lang="en-US" dirty="0" smtClean="0"/>
              <a:t>El </a:t>
            </a:r>
            <a:r>
              <a:rPr lang="en-US" dirty="0" err="1" smtClean="0"/>
              <a:t>Shaddai</a:t>
            </a:r>
            <a:r>
              <a:rPr lang="en-US" dirty="0" smtClean="0"/>
              <a:t> to Abe = God of the promise; Yahweh to Israel = God of fulfillment</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8600"/>
            <a:ext cx="8229600" cy="5897563"/>
          </a:xfrm>
        </p:spPr>
        <p:txBody>
          <a:bodyPr>
            <a:normAutofit/>
          </a:bodyPr>
          <a:lstStyle/>
          <a:p>
            <a:r>
              <a:rPr lang="en-US" dirty="0" smtClean="0"/>
              <a:t>Today Christians use the fullest revelation of God in the name of the Son of God made flesh = Jesus</a:t>
            </a:r>
          </a:p>
          <a:p>
            <a:pPr lvl="1"/>
            <a:r>
              <a:rPr lang="en-US" dirty="0" smtClean="0"/>
              <a:t>the same God but further revealed and more fully understood</a:t>
            </a:r>
          </a:p>
          <a:p>
            <a:r>
              <a:rPr lang="en-US" dirty="0" smtClean="0"/>
              <a:t>Theme throughout OT – “God is acting for the sake of His Name”</a:t>
            </a:r>
          </a:p>
          <a:p>
            <a:pPr lvl="1"/>
            <a:r>
              <a:rPr lang="en-US" dirty="0" smtClean="0"/>
              <a:t>God is acting in regard for His reputation; </a:t>
            </a:r>
          </a:p>
          <a:p>
            <a:pPr lvl="1"/>
            <a:r>
              <a:rPr lang="en-US" dirty="0" smtClean="0"/>
              <a:t>God is acting according to His promises to the Patriarchs, Moses and Israel; </a:t>
            </a:r>
          </a:p>
          <a:p>
            <a:pPr lvl="1"/>
            <a:r>
              <a:rPr lang="en-US" dirty="0" smtClean="0"/>
              <a:t>even if Israel is disobedient, God will fulfill His promises, He will act in accordance with His name!</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8229600" cy="5821363"/>
          </a:xfrm>
        </p:spPr>
        <p:txBody>
          <a:bodyPr>
            <a:normAutofit/>
          </a:bodyPr>
          <a:lstStyle/>
          <a:p>
            <a:r>
              <a:rPr lang="en-US" dirty="0" smtClean="0"/>
              <a:t>When God wants to destroy Israel after the Golden Calf incident, Moses intercedes and reminds God of His promise to Abraham</a:t>
            </a:r>
          </a:p>
          <a:p>
            <a:pPr lvl="1"/>
            <a:r>
              <a:rPr lang="en-US" dirty="0" smtClean="0"/>
              <a:t>He asks God to act according to the glory of His name and to keep His promises.</a:t>
            </a:r>
          </a:p>
          <a:p>
            <a:r>
              <a:rPr lang="en-US" dirty="0" smtClean="0"/>
              <a:t>Due to God’s integrity, God must keep His promises</a:t>
            </a:r>
          </a:p>
          <a:p>
            <a:pPr lvl="1"/>
            <a:r>
              <a:rPr lang="en-US" dirty="0" smtClean="0"/>
              <a:t>not because of Israel’s righteousness, but because of His righteousness.</a:t>
            </a:r>
          </a:p>
          <a:p>
            <a:r>
              <a:rPr lang="en-US" dirty="0" smtClean="0"/>
              <a:t>Paradox:  God is totally free in His choices &amp; actions, but He is bound to His own commitments or promises.</a:t>
            </a:r>
          </a:p>
          <a:p>
            <a:r>
              <a:rPr lang="en-US" dirty="0" smtClean="0"/>
              <a:t>Moses tells Yahweh, “Your name is at stake”</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229600" cy="5745163"/>
          </a:xfrm>
        </p:spPr>
        <p:txBody>
          <a:bodyPr>
            <a:normAutofit/>
          </a:bodyPr>
          <a:lstStyle/>
          <a:p>
            <a:r>
              <a:rPr lang="en-US" dirty="0" smtClean="0"/>
              <a:t>Significance for Christians – We are passed into the name of Christ.  We bear the name of God/Christ, which means:</a:t>
            </a:r>
          </a:p>
          <a:p>
            <a:pPr marL="514350" indent="-514350">
              <a:buFont typeface="+mj-lt"/>
              <a:buAutoNum type="arabicPeriod"/>
            </a:pPr>
            <a:r>
              <a:rPr lang="en-US" dirty="0" smtClean="0"/>
              <a:t>God must act to punish/discipline us when we dishonor His name, to show others we cannot wear His name and defame it.</a:t>
            </a:r>
          </a:p>
          <a:p>
            <a:pPr marL="514350" indent="-514350">
              <a:buFont typeface="+mj-lt"/>
              <a:buAutoNum type="arabicPeriod"/>
            </a:pPr>
            <a:r>
              <a:rPr lang="en-US" dirty="0" smtClean="0"/>
              <a:t>God must act to bless us, although we are sinful and undeserving, for the sake of His name or fame.  </a:t>
            </a:r>
          </a:p>
          <a:p>
            <a:pPr marL="914400" lvl="1" indent="-514350">
              <a:buNone/>
            </a:pPr>
            <a:r>
              <a:rPr lang="en-US" dirty="0" smtClean="0"/>
              <a:t>	He has put His name on us and must forgive us, answer our prayers, to demonstrate His goodness to us and others.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8600"/>
            <a:ext cx="8229600" cy="5897563"/>
          </a:xfrm>
        </p:spPr>
        <p:txBody>
          <a:bodyPr/>
          <a:lstStyle/>
          <a:p>
            <a:r>
              <a:rPr lang="en-US" dirty="0" smtClean="0"/>
              <a:t>God treats us like He treats Jesus, because we have been put inside his name!  </a:t>
            </a:r>
          </a:p>
          <a:p>
            <a:r>
              <a:rPr lang="en-US" dirty="0" smtClean="0"/>
              <a:t>Name changes indicate a change in character or status.  We have a new character &amp; status, for we have been given Christ’s name in our Baptism.</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441</TotalTime>
  <Words>3072</Words>
  <Application>Microsoft Office PowerPoint</Application>
  <PresentationFormat>On-screen Show (4:3)</PresentationFormat>
  <Paragraphs>102</Paragraphs>
  <Slides>21</Slides>
  <Notes>11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21</vt:i4>
      </vt:variant>
    </vt:vector>
  </HeadingPairs>
  <TitlesOfParts>
    <vt:vector size="25" baseType="lpstr">
      <vt:lpstr>Arial</vt:lpstr>
      <vt:lpstr>Calibri</vt:lpstr>
      <vt:lpstr>Calibri Light</vt:lpstr>
      <vt:lpstr>Office Theme</vt:lpstr>
      <vt:lpstr>Details of the Exodus</vt:lpstr>
      <vt:lpstr>PowerPoint Presentation</vt:lpstr>
      <vt:lpstr>PowerPoint Presentation</vt:lpstr>
      <vt:lpstr>PowerPoint Presentation</vt:lpstr>
      <vt:lpstr>3 Roles or Offices in Israel</vt:lpstr>
      <vt:lpstr>PowerPoint Presentation</vt:lpstr>
      <vt:lpstr>PowerPoint Presentation</vt:lpstr>
      <vt:lpstr>PowerPoint Presentation</vt:lpstr>
      <vt:lpstr>PowerPoint Presentation</vt:lpstr>
      <vt:lpstr>PowerPoint Presentation</vt:lpstr>
      <vt:lpstr>Miracles</vt:lpstr>
      <vt:lpstr>PowerPoint Presentation</vt:lpstr>
      <vt:lpstr>PowerPoint Presentation</vt:lpstr>
      <vt:lpstr>PowerPoint Presentation</vt:lpstr>
      <vt:lpstr>The Divine Name</vt:lpstr>
      <vt:lpstr>PowerPoint Presentation</vt:lpstr>
      <vt:lpstr>PowerPoint Presentation</vt:lpstr>
      <vt:lpstr>PowerPoint Presentation</vt:lpstr>
      <vt:lpstr>PowerPoint Presentation</vt:lpstr>
      <vt:lpstr>PowerPoint Presentation</vt:lpstr>
      <vt:lpstr>PowerPoint Presentation</vt:lpstr>
    </vt:vector>
  </TitlesOfParts>
  <Company>Concordia University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Details of the Exodus</dc:title>
  <dc:creator>Bruce.Peffer</dc:creator>
  <cp:lastModifiedBy>bruce peffer</cp:lastModifiedBy>
  <cp:revision>28</cp:revision>
  <dcterms:created xsi:type="dcterms:W3CDTF">2007-06-10T20:40:31Z</dcterms:created>
  <dcterms:modified xsi:type="dcterms:W3CDTF">2019-02-19T19:07:58Z</dcterms:modified>
</cp:coreProperties>
</file>